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6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84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35BE4-2662-4D35-9B27-84158C0442E1}" type="datetimeFigureOut">
              <a:rPr lang="ru-RU"/>
              <a:pPr>
                <a:defRPr/>
              </a:pPr>
              <a:t>11.01.2018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CFA65-C795-463F-93B4-7C4EF1C38E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2D06B-162D-4CAE-9194-3943B23EBFC8}" type="datetimeFigureOut">
              <a:rPr lang="ru-RU"/>
              <a:pPr>
                <a:defRPr/>
              </a:pPr>
              <a:t>11.01.2018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80AE1-4D9E-4125-9858-3712629A68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52CFF-49A0-4716-8B22-9772284AA7B1}" type="datetimeFigureOut">
              <a:rPr lang="ru-RU"/>
              <a:pPr>
                <a:defRPr/>
              </a:pPr>
              <a:t>11.01.2018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98E3F-07A3-481F-B540-C0DE445795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A4B83-0E9C-48D3-81A2-8C42AEE3A40D}" type="datetimeFigureOut">
              <a:rPr lang="ru-RU"/>
              <a:pPr>
                <a:defRPr/>
              </a:pPr>
              <a:t>11.01.2018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09CE8-E22B-448E-A729-C109FE7FFB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4AD4A-8621-43B7-8261-01A4A1ED4C90}" type="datetimeFigureOut">
              <a:rPr lang="ru-RU"/>
              <a:pPr>
                <a:defRPr/>
              </a:pPr>
              <a:t>11.01.2018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44CA0-AB08-4B6A-B77C-BFD17701D3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17570-A588-4A77-954B-F61A4A73E54E}" type="datetimeFigureOut">
              <a:rPr lang="ru-RU"/>
              <a:pPr>
                <a:defRPr/>
              </a:pPr>
              <a:t>11.01.2018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E321F-08AC-460E-B842-785D18034A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F23ED-E2A4-44E9-B192-0DA61DB403C6}" type="datetimeFigureOut">
              <a:rPr lang="ru-RU"/>
              <a:pPr>
                <a:defRPr/>
              </a:pPr>
              <a:t>11.01.2018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DDBF8-0A46-4C80-B9BF-BDE8607214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E0EE8-9B49-4818-BE24-A06AABFAC3ED}" type="datetimeFigureOut">
              <a:rPr lang="ru-RU"/>
              <a:pPr>
                <a:defRPr/>
              </a:pPr>
              <a:t>11.01.2018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2BFCA-476D-4241-A531-12A2ECD342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76087-FE82-48A6-9BA3-09281286F999}" type="datetimeFigureOut">
              <a:rPr lang="ru-RU"/>
              <a:pPr>
                <a:defRPr/>
              </a:pPr>
              <a:t>11.01.2018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50497-AEAD-49F5-82F7-67748EA3B1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AF860-CF0A-4BF8-9031-CC938E5E5912}" type="datetimeFigureOut">
              <a:rPr lang="ru-RU"/>
              <a:pPr>
                <a:defRPr/>
              </a:pPr>
              <a:t>11.01.2018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1D343-1E8A-4B52-B57F-30671999ED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0FEB6-3E1E-482B-BFE8-2680300A051C}" type="datetimeFigureOut">
              <a:rPr lang="ru-RU"/>
              <a:pPr>
                <a:defRPr/>
              </a:pPr>
              <a:t>11.01.2018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F9C56-4A02-4E8C-AC75-2D8F7690B9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/>
          <p:cNvSpPr txBox="1"/>
          <p:nvPr/>
        </p:nvSpPr>
        <p:spPr>
          <a:xfrm>
            <a:off x="898525" y="971550"/>
            <a:ext cx="801688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“</a:t>
            </a:r>
          </a:p>
        </p:txBody>
      </p:sp>
      <p:sp>
        <p:nvSpPr>
          <p:cNvPr id="6" name="TextBox 12"/>
          <p:cNvSpPr txBox="1"/>
          <p:nvPr/>
        </p:nvSpPr>
        <p:spPr>
          <a:xfrm>
            <a:off x="9329738" y="2613025"/>
            <a:ext cx="803275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AF820-5913-45E0-A3E2-21C0158AB11C}" type="datetimeFigureOut">
              <a:rPr lang="ru-RU"/>
              <a:pPr>
                <a:defRPr/>
              </a:pPr>
              <a:t>11.01.2018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5788A-6D2F-496B-A635-1909E27837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9773D-F298-4855-A14E-E4AABCE252BD}" type="datetimeFigureOut">
              <a:rPr lang="ru-RU"/>
              <a:pPr>
                <a:defRPr/>
              </a:pPr>
              <a:t>11.01.2018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6EA72-9E53-4CEB-BB98-D554D8BB91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6"/>
          <p:cNvCxnSpPr/>
          <p:nvPr/>
        </p:nvCxnSpPr>
        <p:spPr>
          <a:xfrm>
            <a:off x="3725863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/>
          <p:cNvCxnSpPr/>
          <p:nvPr/>
        </p:nvCxnSpPr>
        <p:spPr>
          <a:xfrm>
            <a:off x="6962775" y="2133600"/>
            <a:ext cx="0" cy="396716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AE4E2-8121-44EE-A9C8-0AE3456AAB18}" type="datetimeFigureOut">
              <a:rPr lang="ru-RU"/>
              <a:pPr>
                <a:defRPr/>
              </a:pPr>
              <a:t>11.01.2018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C4012-5F9E-4CD6-B622-BD0A355134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6"/>
          <p:cNvCxnSpPr/>
          <p:nvPr/>
        </p:nvCxnSpPr>
        <p:spPr>
          <a:xfrm>
            <a:off x="3725863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7"/>
          <p:cNvCxnSpPr/>
          <p:nvPr/>
        </p:nvCxnSpPr>
        <p:spPr>
          <a:xfrm>
            <a:off x="6962775" y="2133600"/>
            <a:ext cx="0" cy="396716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4E9D2-C9B3-4288-B8AD-47C0CEBCE00C}" type="datetimeFigureOut">
              <a:rPr lang="ru-RU"/>
              <a:pPr>
                <a:defRPr/>
              </a:pPr>
              <a:t>11.01.2018</a:t>
            </a:fld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D8B5C-411D-4E66-9D0C-82880022CE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DC511-49F3-4E93-9B5D-24AD43FD9F27}" type="datetimeFigureOut">
              <a:rPr lang="ru-RU"/>
              <a:pPr>
                <a:defRPr/>
              </a:pPr>
              <a:t>11.01.2018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B3E3C-6AB3-4C44-B4CC-85C85FC988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D84F9-4247-4707-97BD-E65CC6B91DC6}" type="datetimeFigureOut">
              <a:rPr lang="ru-RU"/>
              <a:pPr>
                <a:defRPr/>
              </a:pPr>
              <a:t>11.01.2018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87A5D-D488-458C-97F7-F8D828FD57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/>
        </p:nvPicPr>
        <p:blipFill>
          <a:blip r:embed="rId19"/>
          <a:srcRect l="3613"/>
          <a:stretch>
            <a:fillRect/>
          </a:stretch>
        </p:blipFill>
        <p:spPr bwMode="auto">
          <a:xfrm>
            <a:off x="0" y="2670175"/>
            <a:ext cx="4037013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6"/>
          <p:cNvPicPr>
            <a:picLocks noChangeAspect="1"/>
          </p:cNvPicPr>
          <p:nvPr/>
        </p:nvPicPr>
        <p:blipFill>
          <a:blip r:embed="rId20"/>
          <a:srcRect l="35640"/>
          <a:stretch>
            <a:fillRect/>
          </a:stretch>
        </p:blipFill>
        <p:spPr bwMode="auto">
          <a:xfrm>
            <a:off x="0" y="2892425"/>
            <a:ext cx="1522413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31" name="Picture 8"/>
          <p:cNvPicPr>
            <a:picLocks noChangeAspect="1"/>
          </p:cNvPicPr>
          <p:nvPr/>
        </p:nvPicPr>
        <p:blipFill>
          <a:blip r:embed="rId21"/>
          <a:srcRect t="28813"/>
          <a:stretch>
            <a:fillRect/>
          </a:stretch>
        </p:blipFill>
        <p:spPr bwMode="auto">
          <a:xfrm>
            <a:off x="7999413" y="0"/>
            <a:ext cx="1603375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9"/>
          <p:cNvPicPr>
            <a:picLocks noChangeAspect="1"/>
          </p:cNvPicPr>
          <p:nvPr/>
        </p:nvPicPr>
        <p:blipFill>
          <a:blip r:embed="rId22"/>
          <a:srcRect b="23320"/>
          <a:stretch>
            <a:fillRect/>
          </a:stretch>
        </p:blipFill>
        <p:spPr bwMode="auto">
          <a:xfrm>
            <a:off x="8609013" y="6096000"/>
            <a:ext cx="9937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34" name="Title Placeholder 1"/>
          <p:cNvSpPr>
            <a:spLocks noGrp="1"/>
          </p:cNvSpPr>
          <p:nvPr>
            <p:ph type="title"/>
          </p:nvPr>
        </p:nvSpPr>
        <p:spPr bwMode="auto">
          <a:xfrm>
            <a:off x="646113" y="452438"/>
            <a:ext cx="940435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03313" y="2052638"/>
            <a:ext cx="8947150" cy="419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238" y="1790700"/>
            <a:ext cx="990600" cy="304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96D05A-C921-486A-B182-C72D9464A00A}" type="datetimeFigureOut">
              <a:rPr lang="ru-RU"/>
              <a:pPr>
                <a:defRPr/>
              </a:pPr>
              <a:t>11.01.2018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118" y="3225007"/>
            <a:ext cx="3859213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088" y="295275"/>
            <a:ext cx="838200" cy="768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2800" b="0" i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56817A-4C5E-4D01-B3CD-0886815013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48" r:id="rId2"/>
    <p:sldLayoutId id="2147483747" r:id="rId3"/>
    <p:sldLayoutId id="2147483746" r:id="rId4"/>
    <p:sldLayoutId id="2147483745" r:id="rId5"/>
    <p:sldLayoutId id="2147483744" r:id="rId6"/>
    <p:sldLayoutId id="2147483743" r:id="rId7"/>
    <p:sldLayoutId id="2147483742" r:id="rId8"/>
    <p:sldLayoutId id="2147483741" r:id="rId9"/>
    <p:sldLayoutId id="2147483740" r:id="rId10"/>
    <p:sldLayoutId id="2147483739" r:id="rId11"/>
    <p:sldLayoutId id="2147483750" r:id="rId12"/>
    <p:sldLayoutId id="2147483738" r:id="rId13"/>
    <p:sldLayoutId id="2147483751" r:id="rId14"/>
    <p:sldLayoutId id="2147483752" r:id="rId15"/>
    <p:sldLayoutId id="2147483737" r:id="rId16"/>
    <p:sldLayoutId id="2147483736" r:id="rId17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bes.ru/" TargetMode="External"/><Relationship Id="rId2" Type="http://schemas.openxmlformats.org/officeDocument/2006/relationships/hyperlink" Target="http://www.akorda.kz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" TargetMode="External"/><Relationship Id="rId4" Type="http://schemas.openxmlformats.org/officeDocument/2006/relationships/hyperlink" Target="https://postnauka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3"/>
          <p:cNvSpPr>
            <a:spLocks noGrp="1"/>
          </p:cNvSpPr>
          <p:nvPr>
            <p:ph type="ctrTitle"/>
          </p:nvPr>
        </p:nvSpPr>
        <p:spPr>
          <a:xfrm>
            <a:off x="0" y="1447800"/>
            <a:ext cx="12192000" cy="3289300"/>
          </a:xfrm>
        </p:spPr>
        <p:txBody>
          <a:bodyPr/>
          <a:lstStyle/>
          <a:p>
            <a:pPr algn="ctr" eaLnBrk="1" hangingPunct="1"/>
            <a:r>
              <a:rPr lang="ru-RU" sz="5400" smtClean="0"/>
              <a:t>Послание Президента Республики Казахстан </a:t>
            </a:r>
            <a:br>
              <a:rPr lang="ru-RU" sz="5400" smtClean="0"/>
            </a:br>
            <a:r>
              <a:rPr lang="ru-RU" sz="5400" smtClean="0"/>
              <a:t>Н. Назарбаева народу Казахстана.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ctrTitle"/>
          </p:nvPr>
        </p:nvSpPr>
        <p:spPr>
          <a:xfrm>
            <a:off x="825500" y="1403350"/>
            <a:ext cx="10579100" cy="4497388"/>
          </a:xfrm>
        </p:spPr>
        <p:txBody>
          <a:bodyPr/>
          <a:lstStyle/>
          <a:p>
            <a:pPr algn="ctr" eaLnBrk="1" hangingPunct="1"/>
            <a:r>
              <a:rPr lang="ru-RU" sz="6000" b="1" smtClean="0"/>
              <a:t>«Новые возможности развития </a:t>
            </a:r>
            <a:br>
              <a:rPr lang="ru-RU" sz="6000" b="1" smtClean="0"/>
            </a:br>
            <a:r>
              <a:rPr lang="ru-RU" sz="6000" b="1" smtClean="0"/>
              <a:t>в условиях </a:t>
            </a:r>
            <a:br>
              <a:rPr lang="ru-RU" sz="6000" b="1" smtClean="0"/>
            </a:br>
            <a:r>
              <a:rPr lang="ru-RU" sz="6000" b="1" smtClean="0"/>
              <a:t>четвертой промышленной революции»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31800" y="3983038"/>
            <a:ext cx="1136650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 u="sng">
                <a:solidFill>
                  <a:srgbClr val="FF0000"/>
                </a:solidFill>
                <a:latin typeface="Century Gothic" pitchFamily="34" charset="0"/>
              </a:rPr>
              <a:t>четвертой промышленной </a:t>
            </a:r>
          </a:p>
          <a:p>
            <a:pPr algn="ctr"/>
            <a:r>
              <a:rPr lang="ru-RU" sz="6000" b="1" u="sng">
                <a:solidFill>
                  <a:srgbClr val="FF0000"/>
                </a:solidFill>
                <a:latin typeface="Century Gothic" pitchFamily="34" charset="0"/>
              </a:rPr>
              <a:t>революции»</a:t>
            </a:r>
            <a:endParaRPr lang="ru-RU" sz="6000" u="sng">
              <a:solidFill>
                <a:srgbClr val="FF00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1593850" y="541338"/>
            <a:ext cx="9105900" cy="1400175"/>
          </a:xfrm>
        </p:spPr>
        <p:txBody>
          <a:bodyPr/>
          <a:lstStyle/>
          <a:p>
            <a:pPr algn="ctr" eaLnBrk="1" hangingPunct="1"/>
            <a:r>
              <a:rPr lang="ru-RU" b="1" smtClean="0"/>
              <a:t>Четвёртая промышленная революция</a:t>
            </a:r>
            <a:endParaRPr lang="ru-RU" smtClean="0"/>
          </a:p>
        </p:txBody>
      </p:sp>
      <p:sp>
        <p:nvSpPr>
          <p:cNvPr id="21506" name="Объект 2"/>
          <p:cNvSpPr>
            <a:spLocks noGrp="1"/>
          </p:cNvSpPr>
          <p:nvPr>
            <p:ph idx="1"/>
          </p:nvPr>
        </p:nvSpPr>
        <p:spPr>
          <a:xfrm>
            <a:off x="495300" y="2763838"/>
            <a:ext cx="11303000" cy="3001962"/>
          </a:xfrm>
        </p:spPr>
        <p:txBody>
          <a:bodyPr/>
          <a:lstStyle/>
          <a:p>
            <a:pPr eaLnBrk="1" hangingPunct="1"/>
            <a:r>
              <a:rPr lang="ru-RU" sz="3600" smtClean="0"/>
              <a:t>«Индустрия 4.0» - суть ее в том, что сегодня материальный мир соединяется с виртуальным, в результате чего рождаются новые киберфизические комплексы, объединенные в одну цифровую экосистему.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2530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3313" y="300038"/>
            <a:ext cx="10039350" cy="631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1331913" y="350838"/>
            <a:ext cx="9404350" cy="1400175"/>
          </a:xfrm>
        </p:spPr>
        <p:txBody>
          <a:bodyPr/>
          <a:lstStyle/>
          <a:p>
            <a:pPr algn="ctr" eaLnBrk="1" hangingPunct="1"/>
            <a:r>
              <a:rPr lang="ru-RU" sz="6000" b="1" smtClean="0"/>
              <a:t>Состоит из 10 задач 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9013" y="1481138"/>
            <a:ext cx="10707687" cy="5122862"/>
          </a:xfrm>
        </p:spPr>
        <p:txBody>
          <a:bodyPr rtlCol="0"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i="1" dirty="0"/>
              <a:t>Индустриализация  </a:t>
            </a:r>
            <a:r>
              <a:rPr lang="ru-RU" b="1" i="1" dirty="0" smtClean="0"/>
              <a:t>флагман </a:t>
            </a:r>
            <a:r>
              <a:rPr lang="ru-RU" b="1" i="1" dirty="0"/>
              <a:t>внедрения новых технологий</a:t>
            </a:r>
            <a:r>
              <a:rPr lang="ru-RU" b="1" i="1" dirty="0" smtClean="0"/>
              <a:t>.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/>
              <a:t>Дальнейшее развитие ресурсного потенциала.</a:t>
            </a:r>
            <a:endParaRPr lang="ru-RU" dirty="0"/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/>
              <a:t>«Умные технологии» – шанс для рывка в развитии агропромышленного комплекса</a:t>
            </a:r>
            <a:r>
              <a:rPr lang="ru-RU" b="1" dirty="0" smtClean="0"/>
              <a:t>.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/>
              <a:t>Повышение эффективности транспортно-логистической инфраструктуры</a:t>
            </a:r>
            <a:r>
              <a:rPr lang="ru-RU" b="1" dirty="0" smtClean="0"/>
              <a:t>.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/>
              <a:t>Внедрение современных технологий в строительстве и коммунальном секторе</a:t>
            </a:r>
            <a:r>
              <a:rPr lang="ru-RU" b="1" dirty="0" smtClean="0"/>
              <a:t>.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/>
              <a:t>«Перезагрузка» финансового сектора.</a:t>
            </a:r>
            <a:endParaRPr lang="ru-RU" dirty="0"/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/>
              <a:t>Человеческий капитал – основа модернизации</a:t>
            </a:r>
            <a:r>
              <a:rPr lang="ru-RU" b="1" dirty="0" smtClean="0"/>
              <a:t>.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/>
              <a:t>Эффективное государственное управление</a:t>
            </a:r>
            <a:r>
              <a:rPr lang="ru-RU" b="1" dirty="0" smtClean="0"/>
              <a:t>.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/>
              <a:t>Борьба с коррупцией и верховенство закона</a:t>
            </a:r>
            <a:r>
              <a:rPr lang="ru-RU" b="1" dirty="0" smtClean="0"/>
              <a:t>.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b="1" dirty="0"/>
              <a:t>«Умные города» для «умной нации».</a:t>
            </a:r>
            <a:endParaRPr lang="ru-RU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ru-RU" b="1" i="1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1103313" y="452438"/>
            <a:ext cx="9404350" cy="1400175"/>
          </a:xfrm>
        </p:spPr>
        <p:txBody>
          <a:bodyPr/>
          <a:lstStyle/>
          <a:p>
            <a:pPr algn="ctr" eaLnBrk="1" hangingPunct="1"/>
            <a:r>
              <a:rPr lang="ru-RU" b="1" smtClean="0"/>
              <a:t>Индустриализация флагман внедрения новых технологий.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24578" name="Объект 2"/>
          <p:cNvSpPr>
            <a:spLocks noGrp="1"/>
          </p:cNvSpPr>
          <p:nvPr>
            <p:ph idx="1"/>
          </p:nvPr>
        </p:nvSpPr>
        <p:spPr>
          <a:xfrm>
            <a:off x="1331913" y="2065338"/>
            <a:ext cx="8947150" cy="4195762"/>
          </a:xfrm>
        </p:spPr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о</a:t>
            </a:r>
            <a:r>
              <a:rPr lang="ru-RU" smtClean="0"/>
              <a:t>риентир на </a:t>
            </a:r>
            <a:r>
              <a:rPr lang="ru-RU" b="1" smtClean="0"/>
              <a:t>обрабатывающий сектор</a:t>
            </a:r>
            <a:r>
              <a:rPr lang="ru-RU" smtClean="0"/>
              <a:t>. </a:t>
            </a:r>
          </a:p>
          <a:p>
            <a:pPr eaLnBrk="1" hangingPunct="1"/>
            <a:r>
              <a:rPr lang="ru-RU" smtClean="0">
                <a:latin typeface="Arial" charset="0"/>
              </a:rPr>
              <a:t>м</a:t>
            </a:r>
            <a:r>
              <a:rPr lang="ru-RU" smtClean="0"/>
              <a:t>одернизацию и цифровизацию  предприятий с ориентацией на экспорт продукции.</a:t>
            </a:r>
          </a:p>
          <a:p>
            <a:pPr eaLnBrk="1" hangingPunct="1"/>
            <a:r>
              <a:rPr lang="ru-RU" b="1" smtClean="0">
                <a:latin typeface="Arial" charset="0"/>
              </a:rPr>
              <a:t>п</a:t>
            </a:r>
            <a:r>
              <a:rPr lang="ru-RU" b="1" smtClean="0"/>
              <a:t>илотный проект по оцифровке</a:t>
            </a:r>
            <a:r>
              <a:rPr lang="ru-RU" smtClean="0"/>
              <a:t> нескольких казахстанских промышленных предприятий.</a:t>
            </a:r>
          </a:p>
          <a:p>
            <a:pPr eaLnBrk="1" hangingPunct="1"/>
            <a:r>
              <a:rPr lang="ru-RU" smtClean="0">
                <a:latin typeface="Arial" charset="0"/>
              </a:rPr>
              <a:t>р</a:t>
            </a:r>
            <a:r>
              <a:rPr lang="ru-RU" smtClean="0"/>
              <a:t>азвитие </a:t>
            </a:r>
            <a:r>
              <a:rPr lang="ru-RU" b="1" smtClean="0"/>
              <a:t>IT-</a:t>
            </a:r>
            <a:r>
              <a:rPr lang="ru-RU" smtClean="0"/>
              <a:t> и </a:t>
            </a:r>
            <a:r>
              <a:rPr lang="ru-RU" b="1" smtClean="0"/>
              <a:t>инжиниринговых услуг</a:t>
            </a:r>
            <a:r>
              <a:rPr lang="ru-RU" smtClean="0"/>
              <a:t>.</a:t>
            </a:r>
          </a:p>
          <a:p>
            <a:pPr eaLnBrk="1" hangingPunct="1"/>
            <a:r>
              <a:rPr lang="ru-RU" b="1" smtClean="0">
                <a:latin typeface="Arial" charset="0"/>
              </a:rPr>
              <a:t>с</a:t>
            </a:r>
            <a:r>
              <a:rPr lang="ru-RU" b="1" smtClean="0"/>
              <a:t>тимулирование спроса</a:t>
            </a:r>
            <a:r>
              <a:rPr lang="ru-RU" smtClean="0"/>
              <a:t> на новые технологии со стороны </a:t>
            </a:r>
            <a:r>
              <a:rPr lang="ru-RU" b="1" smtClean="0"/>
              <a:t>частного рынка </a:t>
            </a:r>
            <a:r>
              <a:rPr lang="ru-RU" smtClean="0"/>
              <a:t> </a:t>
            </a:r>
            <a:r>
              <a:rPr lang="ru-RU" b="1" smtClean="0"/>
              <a:t>финансирования</a:t>
            </a:r>
            <a:r>
              <a:rPr lang="ru-RU" smtClean="0"/>
              <a:t>.</a:t>
            </a:r>
          </a:p>
          <a:p>
            <a:pPr eaLnBrk="1" hangingPunct="1"/>
            <a:r>
              <a:rPr lang="ru-RU" smtClean="0">
                <a:latin typeface="Arial" charset="0"/>
              </a:rPr>
              <a:t>а</a:t>
            </a:r>
            <a:r>
              <a:rPr lang="ru-RU" smtClean="0"/>
              <a:t>даптировать</a:t>
            </a:r>
            <a:r>
              <a:rPr lang="ru-RU" b="1" smtClean="0"/>
              <a:t> систему образования, коммуникации и сферу стандартизации</a:t>
            </a:r>
            <a:r>
              <a:rPr lang="ru-RU" smtClean="0"/>
              <a:t> под потребности новой индустриализации.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5602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79688" y="782638"/>
            <a:ext cx="7470775" cy="5838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646113" y="452438"/>
            <a:ext cx="10517187" cy="1400175"/>
          </a:xfrm>
        </p:spPr>
        <p:txBody>
          <a:bodyPr/>
          <a:lstStyle/>
          <a:p>
            <a:pPr algn="ctr" eaLnBrk="1" hangingPunct="1"/>
            <a:r>
              <a:rPr lang="ru-RU" b="1" smtClean="0"/>
              <a:t>Дальнейшее развитие ресурсного потенциала.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1331913" y="2166938"/>
            <a:ext cx="8947150" cy="3052762"/>
          </a:xfrm>
        </p:spPr>
        <p:txBody>
          <a:bodyPr/>
          <a:lstStyle/>
          <a:p>
            <a:pPr eaLnBrk="1" hangingPunct="1"/>
            <a:r>
              <a:rPr lang="ru-RU" b="1" smtClean="0"/>
              <a:t>Энергоэффективности  энергосбережение</a:t>
            </a:r>
            <a:r>
              <a:rPr lang="ru-RU" smtClean="0"/>
              <a:t> а также </a:t>
            </a:r>
            <a:r>
              <a:rPr lang="ru-RU" b="1" smtClean="0"/>
              <a:t>экологичности. </a:t>
            </a:r>
          </a:p>
          <a:p>
            <a:pPr eaLnBrk="1" hangingPunct="1"/>
            <a:r>
              <a:rPr lang="ru-RU" b="1" smtClean="0"/>
              <a:t>Возобновляемые источники энергии (ВИЭ)</a:t>
            </a:r>
            <a:r>
              <a:rPr lang="ru-RU" smtClean="0"/>
              <a:t> </a:t>
            </a:r>
          </a:p>
          <a:p>
            <a:pPr eaLnBrk="1" hangingPunct="1"/>
            <a:r>
              <a:rPr lang="ru-RU" smtClean="0"/>
              <a:t>Довести долю альтернативной энергии в Казахстане </a:t>
            </a:r>
            <a:r>
              <a:rPr lang="ru-RU" b="1" smtClean="0"/>
              <a:t>до 30% к 2030 году</a:t>
            </a:r>
            <a:r>
              <a:rPr lang="ru-RU" smtClean="0"/>
              <a:t>.</a:t>
            </a:r>
          </a:p>
          <a:p>
            <a:pPr eaLnBrk="1" hangingPunct="1"/>
            <a:r>
              <a:rPr lang="ru-RU" smtClean="0"/>
              <a:t>Принять меры по современной утилизации и переработке </a:t>
            </a:r>
            <a:r>
              <a:rPr lang="ru-RU" b="1" smtClean="0"/>
              <a:t>твердо-бытовых отходов</a:t>
            </a:r>
            <a:r>
              <a:rPr lang="ru-RU" smtClean="0"/>
              <a:t> с широким вовлечением субъектов малого и среднего бизнеса.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7650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25563" y="554038"/>
            <a:ext cx="8961437" cy="61309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381000" y="147638"/>
            <a:ext cx="10756900" cy="1400175"/>
          </a:xfrm>
        </p:spPr>
        <p:txBody>
          <a:bodyPr/>
          <a:lstStyle/>
          <a:p>
            <a:pPr algn="ctr" eaLnBrk="1" hangingPunct="1"/>
            <a:r>
              <a:rPr lang="ru-RU" smtClean="0"/>
              <a:t>«Умные технологии» – шанс для рывка в развитии агропромышленного комплекса.</a:t>
            </a:r>
          </a:p>
        </p:txBody>
      </p:sp>
      <p:sp>
        <p:nvSpPr>
          <p:cNvPr id="28674" name="Объект 2"/>
          <p:cNvSpPr>
            <a:spLocks noGrp="1"/>
          </p:cNvSpPr>
          <p:nvPr>
            <p:ph idx="1"/>
          </p:nvPr>
        </p:nvSpPr>
        <p:spPr>
          <a:xfrm>
            <a:off x="1090613" y="2243138"/>
            <a:ext cx="8947150" cy="4195762"/>
          </a:xfrm>
        </p:spPr>
        <p:txBody>
          <a:bodyPr/>
          <a:lstStyle/>
          <a:p>
            <a:pPr eaLnBrk="1" hangingPunct="1"/>
            <a:r>
              <a:rPr lang="ru-RU" smtClean="0"/>
              <a:t>увеличение </a:t>
            </a:r>
            <a:r>
              <a:rPr lang="ru-RU" b="1" smtClean="0"/>
              <a:t>производительности труда </a:t>
            </a:r>
            <a:r>
              <a:rPr lang="ru-RU" smtClean="0"/>
              <a:t>и </a:t>
            </a:r>
            <a:r>
              <a:rPr lang="ru-RU" b="1" smtClean="0"/>
              <a:t>рост экспорта переработанной сельскохозяйственной продукции.</a:t>
            </a:r>
          </a:p>
          <a:p>
            <a:pPr eaLnBrk="1" hangingPunct="1"/>
            <a:r>
              <a:rPr lang="ru-RU" b="1" smtClean="0"/>
              <a:t>развитие аграрной науки</a:t>
            </a:r>
            <a:r>
              <a:rPr lang="ru-RU" smtClean="0"/>
              <a:t> как </a:t>
            </a:r>
            <a:r>
              <a:rPr lang="ru-RU" b="1" smtClean="0"/>
              <a:t>трансфера новых технологий</a:t>
            </a:r>
            <a:r>
              <a:rPr lang="ru-RU" smtClean="0"/>
              <a:t> и </a:t>
            </a:r>
            <a:r>
              <a:rPr lang="ru-RU" b="1" smtClean="0"/>
              <a:t>их адаптацией</a:t>
            </a:r>
            <a:r>
              <a:rPr lang="ru-RU" smtClean="0"/>
              <a:t> к отечественным условиям.</a:t>
            </a:r>
          </a:p>
          <a:p>
            <a:pPr eaLnBrk="1" hangingPunct="1"/>
            <a:r>
              <a:rPr lang="ru-RU" b="1" smtClean="0"/>
              <a:t>обновить программы обучения аграрных университетов лучшей практики</a:t>
            </a:r>
            <a:r>
              <a:rPr lang="ru-RU" smtClean="0"/>
              <a:t> в АПК. </a:t>
            </a:r>
          </a:p>
          <a:p>
            <a:pPr eaLnBrk="1" hangingPunct="1"/>
            <a:r>
              <a:rPr lang="ru-RU" b="1" smtClean="0">
                <a:latin typeface="Arial" charset="0"/>
              </a:rPr>
              <a:t>б</a:t>
            </a:r>
            <a:r>
              <a:rPr lang="ru-RU" b="1" smtClean="0"/>
              <a:t>еспилотная техника</a:t>
            </a:r>
            <a:r>
              <a:rPr lang="ru-RU" smtClean="0"/>
              <a:t> </a:t>
            </a:r>
          </a:p>
          <a:p>
            <a:pPr eaLnBrk="1" hangingPunct="1"/>
            <a:r>
              <a:rPr lang="ru-RU" b="1" smtClean="0"/>
              <a:t>поддержку сельхозкооперативов. </a:t>
            </a:r>
          </a:p>
          <a:p>
            <a:pPr eaLnBrk="1" hangingPunct="1"/>
            <a:r>
              <a:rPr lang="ru-RU" smtClean="0"/>
              <a:t>продвигать бренд «</a:t>
            </a:r>
            <a:r>
              <a:rPr lang="ru-RU" b="1" smtClean="0"/>
              <a:t>Сделано в Казахстане»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9698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85813" y="350838"/>
            <a:ext cx="9615487" cy="62182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>
          <a:xfrm>
            <a:off x="0" y="452438"/>
            <a:ext cx="12192000" cy="1400175"/>
          </a:xfrm>
        </p:spPr>
        <p:txBody>
          <a:bodyPr/>
          <a:lstStyle/>
          <a:p>
            <a:pPr algn="ctr" eaLnBrk="1" hangingPunct="1"/>
            <a:r>
              <a:rPr lang="ru-RU" b="1" smtClean="0"/>
              <a:t>Повышение эффективности транспортно-логистической инфраструктуры.</a:t>
            </a:r>
            <a:endParaRPr lang="ru-RU" smtClean="0"/>
          </a:p>
        </p:txBody>
      </p:sp>
      <p:sp>
        <p:nvSpPr>
          <p:cNvPr id="3072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Довести ежегодные доходы от транзита в 2020 году до </a:t>
            </a:r>
            <a:r>
              <a:rPr lang="ru-RU" b="1" smtClean="0"/>
              <a:t>5 миллиардов долларов</a:t>
            </a:r>
            <a:r>
              <a:rPr lang="ru-RU" smtClean="0"/>
              <a:t>.</a:t>
            </a:r>
          </a:p>
          <a:p>
            <a:pPr eaLnBrk="1" hangingPunct="1"/>
            <a:r>
              <a:rPr lang="ru-RU" smtClean="0"/>
              <a:t>масштабное внедрение </a:t>
            </a:r>
            <a:r>
              <a:rPr lang="ru-RU" b="1" smtClean="0"/>
              <a:t>цифровых технологий</a:t>
            </a:r>
            <a:r>
              <a:rPr lang="ru-RU" smtClean="0"/>
              <a:t>, таких как </a:t>
            </a:r>
            <a:r>
              <a:rPr lang="ru-RU" b="1" smtClean="0"/>
              <a:t>блокчейн (</a:t>
            </a:r>
            <a:r>
              <a:rPr lang="ru-RU" smtClean="0"/>
              <a:t>Blockchain – это цепочка блоков. Причем не просто цепочка. В ней выдерживается строгая последовательность.</a:t>
            </a:r>
            <a:r>
              <a:rPr lang="ru-RU" b="1" smtClean="0"/>
              <a:t>)</a:t>
            </a:r>
          </a:p>
          <a:p>
            <a:pPr eaLnBrk="1" hangingPunct="1"/>
            <a:r>
              <a:rPr lang="ru-RU" b="1" smtClean="0"/>
              <a:t>«больших данных»</a:t>
            </a:r>
            <a:r>
              <a:rPr lang="ru-RU" smtClean="0"/>
              <a:t> </a:t>
            </a:r>
            <a:r>
              <a:rPr lang="ru-RU" i="1" smtClean="0"/>
              <a:t>(Big</a:t>
            </a:r>
            <a:r>
              <a:rPr lang="ru-RU" smtClean="0"/>
              <a:t> </a:t>
            </a:r>
            <a:r>
              <a:rPr lang="ru-RU" i="1" smtClean="0"/>
              <a:t>data)</a:t>
            </a:r>
            <a:r>
              <a:rPr lang="ru-RU" smtClean="0"/>
              <a:t>. (обозначение структурированных и неструктурированных данных огромных объёмов и значительного многообразия)</a:t>
            </a:r>
          </a:p>
          <a:p>
            <a:pPr eaLnBrk="1" hangingPunct="1"/>
            <a:r>
              <a:rPr lang="ru-RU" b="1" smtClean="0"/>
              <a:t>Интеллектуальная транспортная система. 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1746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6763" y="1152525"/>
            <a:ext cx="9888537" cy="47910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>
          <a:xfrm>
            <a:off x="0" y="452438"/>
            <a:ext cx="12192000" cy="1400175"/>
          </a:xfrm>
        </p:spPr>
        <p:txBody>
          <a:bodyPr/>
          <a:lstStyle/>
          <a:p>
            <a:pPr algn="ctr" eaLnBrk="1" hangingPunct="1"/>
            <a:r>
              <a:rPr lang="ru-RU" b="1" smtClean="0"/>
              <a:t>Внедрение современных технологий в строительстве и коммунальном секторе.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32770" name="Объект 2"/>
          <p:cNvSpPr>
            <a:spLocks noGrp="1"/>
          </p:cNvSpPr>
          <p:nvPr>
            <p:ph idx="1"/>
          </p:nvPr>
        </p:nvSpPr>
        <p:spPr>
          <a:xfrm>
            <a:off x="1103313" y="2052638"/>
            <a:ext cx="10415587" cy="4195762"/>
          </a:xfrm>
        </p:spPr>
        <p:txBody>
          <a:bodyPr/>
          <a:lstStyle/>
          <a:p>
            <a:pPr eaLnBrk="1" hangingPunct="1"/>
            <a:r>
              <a:rPr lang="ru-RU" b="1" smtClean="0"/>
              <a:t>новые методы строительства</a:t>
            </a:r>
            <a:r>
              <a:rPr lang="ru-RU" smtClean="0"/>
              <a:t>, </a:t>
            </a:r>
            <a:r>
              <a:rPr lang="ru-RU" b="1" smtClean="0"/>
              <a:t>современные материалы</a:t>
            </a:r>
            <a:r>
              <a:rPr lang="ru-RU" smtClean="0"/>
              <a:t>, </a:t>
            </a:r>
            <a:r>
              <a:rPr lang="ru-RU" b="1" smtClean="0"/>
              <a:t>принципиально иные подходы.</a:t>
            </a:r>
          </a:p>
          <a:p>
            <a:pPr eaLnBrk="1" hangingPunct="1"/>
            <a:r>
              <a:rPr lang="ru-RU" smtClean="0"/>
              <a:t>повышенные требования к </a:t>
            </a:r>
            <a:r>
              <a:rPr lang="ru-RU" b="1" smtClean="0"/>
              <a:t>качеству,</a:t>
            </a:r>
            <a:r>
              <a:rPr lang="ru-RU" smtClean="0"/>
              <a:t> </a:t>
            </a:r>
            <a:r>
              <a:rPr lang="ru-RU" b="1" smtClean="0"/>
              <a:t>экологичности и энергоэффективности </a:t>
            </a:r>
            <a:r>
              <a:rPr lang="ru-RU" smtClean="0"/>
              <a:t>зданий.</a:t>
            </a:r>
          </a:p>
          <a:p>
            <a:pPr eaLnBrk="1" hangingPunct="1"/>
            <a:r>
              <a:rPr lang="ru-RU" b="1" smtClean="0"/>
              <a:t>система интеллектуального управления</a:t>
            </a:r>
            <a:r>
              <a:rPr lang="ru-RU" smtClean="0"/>
              <a:t>.</a:t>
            </a:r>
          </a:p>
          <a:p>
            <a:pPr eaLnBrk="1" hangingPunct="1"/>
            <a:r>
              <a:rPr lang="ru-RU" smtClean="0"/>
              <a:t>обеспечения </a:t>
            </a:r>
            <a:r>
              <a:rPr lang="ru-RU" b="1" smtClean="0"/>
              <a:t>сельских</a:t>
            </a:r>
            <a:r>
              <a:rPr lang="ru-RU" smtClean="0"/>
              <a:t> населенных пунктов </a:t>
            </a:r>
            <a:r>
              <a:rPr lang="ru-RU" b="1" smtClean="0"/>
              <a:t>качественной питьевой водой. </a:t>
            </a:r>
            <a:r>
              <a:rPr lang="ru-RU" smtClean="0"/>
              <a:t>Правительству необходимо ежегодно предусматривать на данную работу </a:t>
            </a:r>
            <a:r>
              <a:rPr lang="ru-RU" b="1" smtClean="0"/>
              <a:t>не менее 100 миллиардов тенге</a:t>
            </a:r>
            <a:r>
              <a:rPr lang="ru-RU" smtClean="0"/>
              <a:t> из всех источников.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379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04975" y="452438"/>
            <a:ext cx="8345488" cy="6197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/>
              <a:t>«Перезагрузка» финансового сектора.</a:t>
            </a:r>
            <a:endParaRPr lang="ru-RU" smtClean="0"/>
          </a:p>
        </p:txBody>
      </p:sp>
      <p:sp>
        <p:nvSpPr>
          <p:cNvPr id="3481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завершить </a:t>
            </a:r>
            <a:r>
              <a:rPr lang="ru-RU" b="1" smtClean="0"/>
              <a:t>очистку банковского портфеля</a:t>
            </a:r>
            <a:r>
              <a:rPr lang="ru-RU" smtClean="0"/>
              <a:t> от «плохих» кредитов. </a:t>
            </a:r>
          </a:p>
          <a:p>
            <a:pPr eaLnBrk="1" hangingPunct="1"/>
            <a:r>
              <a:rPr lang="ru-RU" smtClean="0"/>
              <a:t>Надзор за деятельностью финансовых институтов со стороны Нацбанка должен быть</a:t>
            </a:r>
            <a:r>
              <a:rPr lang="ru-RU" b="1" smtClean="0"/>
              <a:t> жестким, своевременным и действенным</a:t>
            </a:r>
            <a:r>
              <a:rPr lang="ru-RU" smtClean="0"/>
              <a:t>.</a:t>
            </a:r>
          </a:p>
          <a:p>
            <a:pPr eaLnBrk="1" hangingPunct="1"/>
            <a:r>
              <a:rPr lang="ru-RU" b="1" smtClean="0"/>
              <a:t>гарантировать соблюдение интересов простых граждан</a:t>
            </a:r>
            <a:r>
              <a:rPr lang="ru-RU" smtClean="0"/>
              <a:t>.</a:t>
            </a:r>
          </a:p>
          <a:p>
            <a:pPr eaLnBrk="1" hangingPunct="1"/>
            <a:r>
              <a:rPr lang="ru-RU" smtClean="0"/>
              <a:t>ускорить принятие </a:t>
            </a:r>
            <a:r>
              <a:rPr lang="ru-RU" b="1" smtClean="0"/>
              <a:t>закона о банкротстве физических лиц</a:t>
            </a:r>
            <a:r>
              <a:rPr lang="ru-RU" smtClean="0"/>
              <a:t>.</a:t>
            </a:r>
          </a:p>
          <a:p>
            <a:pPr eaLnBrk="1" hangingPunct="1"/>
            <a:r>
              <a:rPr lang="ru-RU" b="1" smtClean="0"/>
              <a:t>Человеческий капитал – основа модернизации.</a:t>
            </a:r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5843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6113" y="452438"/>
            <a:ext cx="9793287" cy="576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/>
              <a:t>Человеческий капитал – основа модернизации.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3686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 дошкольном образовании к 1 сентября 2019 года необходимо внедрить единые стандарты программ.</a:t>
            </a:r>
          </a:p>
          <a:p>
            <a:pPr eaLnBrk="1" hangingPunct="1"/>
            <a:r>
              <a:rPr lang="ru-RU" smtClean="0"/>
              <a:t>В среднем образовании начат переход на обновленное содержание, который будет завершен в 2021 году.</a:t>
            </a:r>
          </a:p>
          <a:p>
            <a:pPr eaLnBrk="1" hangingPunct="1"/>
            <a:r>
              <a:rPr lang="ru-RU" smtClean="0"/>
              <a:t>пересмотреть </a:t>
            </a:r>
            <a:r>
              <a:rPr lang="ru-RU" b="1" smtClean="0"/>
              <a:t>подходы к обучению и росту квалификации педагогов</a:t>
            </a:r>
            <a:r>
              <a:rPr lang="ru-RU" smtClean="0"/>
              <a:t>.</a:t>
            </a:r>
          </a:p>
          <a:p>
            <a:pPr eaLnBrk="1" hangingPunct="1"/>
            <a:r>
              <a:rPr lang="ru-RU" b="1" smtClean="0"/>
              <a:t>усилить качество преподавания математических и естественных наук</a:t>
            </a:r>
            <a:r>
              <a:rPr lang="ru-RU" smtClean="0"/>
              <a:t>.</a:t>
            </a:r>
          </a:p>
          <a:p>
            <a:pPr eaLnBrk="1" hangingPunct="1"/>
            <a:r>
              <a:rPr lang="ru-RU" smtClean="0"/>
              <a:t>будет внедрено </a:t>
            </a:r>
            <a:r>
              <a:rPr lang="ru-RU" b="1" smtClean="0"/>
              <a:t>подушевое финансирование</a:t>
            </a:r>
            <a:r>
              <a:rPr lang="ru-RU" smtClean="0"/>
              <a:t> в городских школах.</a:t>
            </a:r>
          </a:p>
          <a:p>
            <a:pPr eaLnBrk="1" hangingPunct="1"/>
            <a:r>
              <a:rPr lang="ru-RU" b="1" smtClean="0"/>
              <a:t>Снизить</a:t>
            </a:r>
            <a:r>
              <a:rPr lang="ru-RU" smtClean="0"/>
              <a:t> </a:t>
            </a:r>
            <a:r>
              <a:rPr lang="ru-RU" b="1" smtClean="0"/>
              <a:t>нагрузку на учеников. </a:t>
            </a:r>
            <a:r>
              <a:rPr lang="ru-RU" smtClean="0"/>
              <a:t> 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ъект 2"/>
          <p:cNvSpPr>
            <a:spLocks noGrp="1"/>
          </p:cNvSpPr>
          <p:nvPr>
            <p:ph idx="1"/>
          </p:nvPr>
        </p:nvSpPr>
        <p:spPr>
          <a:xfrm>
            <a:off x="1103313" y="1150938"/>
            <a:ext cx="9780587" cy="5110162"/>
          </a:xfrm>
        </p:spPr>
        <p:txBody>
          <a:bodyPr/>
          <a:lstStyle/>
          <a:p>
            <a:pPr eaLnBrk="1" hangingPunct="1"/>
            <a:r>
              <a:rPr lang="ru-RU" smtClean="0"/>
              <a:t>создать </a:t>
            </a:r>
            <a:r>
              <a:rPr lang="ru-RU" b="1" smtClean="0"/>
              <a:t>сеть детских технопарков и бизнес-инкубаторов</a:t>
            </a:r>
            <a:r>
              <a:rPr lang="ru-RU" smtClean="0"/>
              <a:t> со всей необходимой инфраструктурой, включая компьютеры, лаборатории, 3D-принтеры.</a:t>
            </a:r>
          </a:p>
          <a:p>
            <a:pPr eaLnBrk="1" hangingPunct="1"/>
            <a:r>
              <a:rPr lang="ru-RU" smtClean="0"/>
              <a:t>Будущее казахстанцев – </a:t>
            </a:r>
            <a:r>
              <a:rPr lang="ru-RU" b="1" smtClean="0"/>
              <a:t>за свободным владением</a:t>
            </a:r>
            <a:r>
              <a:rPr lang="ru-RU" smtClean="0"/>
              <a:t> </a:t>
            </a:r>
            <a:r>
              <a:rPr lang="ru-RU" i="1" smtClean="0"/>
              <a:t>казахским, русским </a:t>
            </a:r>
            <a:r>
              <a:rPr lang="ru-RU" smtClean="0"/>
              <a:t>и </a:t>
            </a:r>
            <a:r>
              <a:rPr lang="ru-RU" i="1" smtClean="0"/>
              <a:t>английским</a:t>
            </a:r>
            <a:r>
              <a:rPr lang="ru-RU" smtClean="0"/>
              <a:t> языками.</a:t>
            </a:r>
          </a:p>
          <a:p>
            <a:pPr eaLnBrk="1" hangingPunct="1"/>
            <a:r>
              <a:rPr lang="ru-RU" smtClean="0"/>
              <a:t>Разработана и внедряется </a:t>
            </a:r>
            <a:r>
              <a:rPr lang="ru-RU" b="1" smtClean="0"/>
              <a:t>новая методика</a:t>
            </a:r>
            <a:r>
              <a:rPr lang="ru-RU" smtClean="0"/>
              <a:t> изучения </a:t>
            </a:r>
            <a:r>
              <a:rPr lang="ru-RU" b="1" smtClean="0"/>
              <a:t>казахского языка</a:t>
            </a:r>
            <a:r>
              <a:rPr lang="ru-RU" smtClean="0"/>
              <a:t> для русскоязычных школ.</a:t>
            </a:r>
          </a:p>
          <a:p>
            <a:pPr eaLnBrk="1" hangingPunct="1"/>
            <a:r>
              <a:rPr lang="ru-RU" smtClean="0"/>
              <a:t>Осовременить казахский язык , не утяжеляя </a:t>
            </a:r>
            <a:r>
              <a:rPr lang="ru-RU" b="1" smtClean="0"/>
              <a:t>избыточной терминологией</a:t>
            </a:r>
            <a:r>
              <a:rPr lang="ru-RU" smtClean="0"/>
              <a:t>.</a:t>
            </a:r>
          </a:p>
          <a:p>
            <a:pPr eaLnBrk="1" hangingPunct="1"/>
            <a:r>
              <a:rPr lang="ru-RU" b="1" smtClean="0"/>
              <a:t>перехода</a:t>
            </a:r>
            <a:r>
              <a:rPr lang="ru-RU" smtClean="0"/>
              <a:t> на латинский алфавит до 2025 года на всех уровнях образования.</a:t>
            </a:r>
          </a:p>
          <a:p>
            <a:pPr eaLnBrk="1" hangingPunct="1"/>
            <a:r>
              <a:rPr lang="ru-RU" smtClean="0"/>
              <a:t>С 2019 года будет начат переход к преподаванию на </a:t>
            </a:r>
            <a:r>
              <a:rPr lang="ru-RU" b="1" smtClean="0"/>
              <a:t>английском языке</a:t>
            </a:r>
            <a:r>
              <a:rPr lang="ru-RU" smtClean="0"/>
              <a:t> отдельных естественнонаучных дисциплин в </a:t>
            </a:r>
            <a:r>
              <a:rPr lang="ru-RU" b="1" smtClean="0"/>
              <a:t>10-м</a:t>
            </a:r>
            <a:r>
              <a:rPr lang="ru-RU" smtClean="0"/>
              <a:t> и </a:t>
            </a:r>
            <a:r>
              <a:rPr lang="ru-RU" b="1" smtClean="0"/>
              <a:t>11-м классах</a:t>
            </a:r>
            <a:r>
              <a:rPr lang="ru-RU" smtClean="0"/>
              <a:t>.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Объект 2"/>
          <p:cNvSpPr>
            <a:spLocks noGrp="1"/>
          </p:cNvSpPr>
          <p:nvPr>
            <p:ph idx="1"/>
          </p:nvPr>
        </p:nvSpPr>
        <p:spPr>
          <a:xfrm>
            <a:off x="1589088" y="2052638"/>
            <a:ext cx="8947150" cy="4195762"/>
          </a:xfrm>
        </p:spPr>
        <p:txBody>
          <a:bodyPr/>
          <a:lstStyle/>
          <a:p>
            <a:pPr eaLnBrk="1" hangingPunct="1"/>
            <a:r>
              <a:rPr lang="ru-RU" smtClean="0"/>
              <a:t>продолжить реализацию проекта </a:t>
            </a:r>
            <a:r>
              <a:rPr lang="ru-RU" b="1" smtClean="0"/>
              <a:t>«Бесплатное профессионально-техническое образование для всех»</a:t>
            </a:r>
            <a:r>
              <a:rPr lang="ru-RU" smtClean="0"/>
              <a:t>.</a:t>
            </a:r>
          </a:p>
          <a:p>
            <a:pPr eaLnBrk="1" hangingPunct="1"/>
            <a:r>
              <a:rPr lang="ru-RU" smtClean="0"/>
              <a:t>развивать </a:t>
            </a:r>
            <a:r>
              <a:rPr lang="ru-RU" b="1" smtClean="0"/>
              <a:t>вузовскую науку</a:t>
            </a:r>
            <a:r>
              <a:rPr lang="ru-RU" smtClean="0"/>
              <a:t> с приоритетом на исследования в </a:t>
            </a:r>
            <a:r>
              <a:rPr lang="ru-RU" i="1" smtClean="0"/>
              <a:t>металлургии, нефтегазохимии, АПК, био- </a:t>
            </a:r>
            <a:r>
              <a:rPr lang="ru-RU" smtClean="0"/>
              <a:t>и </a:t>
            </a:r>
            <a:r>
              <a:rPr lang="ru-RU" i="1" smtClean="0"/>
              <a:t>IT-технологиях</a:t>
            </a:r>
            <a:r>
              <a:rPr lang="ru-RU" smtClean="0"/>
              <a:t>.</a:t>
            </a:r>
          </a:p>
          <a:p>
            <a:pPr eaLnBrk="1" hangingPunct="1"/>
            <a:r>
              <a:rPr lang="ru-RU" smtClean="0"/>
              <a:t>усилить переподготовку преподавателей, привлекать зарубежных менеджеров в вузы, открывать кампусы мировых университетов.</a:t>
            </a:r>
          </a:p>
          <a:p>
            <a:pPr eaLnBrk="1" hangingPunct="1"/>
            <a:r>
              <a:rPr lang="ru-RU" b="1" smtClean="0"/>
              <a:t>Идеалом нашего общества</a:t>
            </a:r>
            <a:r>
              <a:rPr lang="ru-RU" smtClean="0"/>
              <a:t> должен стать казахстанец, знающий свои историю, язык, культуру, при этом современный, владеющий иностранными языками, имеющий </a:t>
            </a:r>
            <a:r>
              <a:rPr lang="ru-RU" b="1" smtClean="0"/>
              <a:t>передовые и глобальные взгляды</a:t>
            </a:r>
            <a:r>
              <a:rPr lang="ru-RU" smtClean="0"/>
              <a:t>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/>
              <a:t>Современное здравоохранение должно </a:t>
            </a:r>
            <a:r>
              <a:rPr lang="ru-RU" b="1" dirty="0"/>
              <a:t>больше ориентироваться на профилактику </a:t>
            </a:r>
            <a:r>
              <a:rPr lang="ru-RU" b="1" dirty="0" smtClean="0"/>
              <a:t>заболеваний.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/>
              <a:t>разработать </a:t>
            </a:r>
            <a:r>
              <a:rPr lang="ru-RU" b="1" dirty="0"/>
              <a:t>новую модель гарантированного объема бесплатной медицинской помощи (ГОБМП</a:t>
            </a:r>
            <a:r>
              <a:rPr lang="ru-RU" b="1" dirty="0" smtClean="0"/>
              <a:t>).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/>
              <a:t>к внедрению в медицине технологий </a:t>
            </a:r>
            <a:r>
              <a:rPr lang="ru-RU" b="1" dirty="0"/>
              <a:t>генетического анализа</a:t>
            </a:r>
            <a:r>
              <a:rPr lang="ru-RU" dirty="0"/>
              <a:t>, </a:t>
            </a:r>
            <a:r>
              <a:rPr lang="ru-RU" b="1" dirty="0"/>
              <a:t>искусственного </a:t>
            </a:r>
            <a:r>
              <a:rPr lang="ru-RU" b="1" dirty="0" smtClean="0"/>
              <a:t>интеллекта.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dirty="0"/>
              <a:t>внедрение единой </a:t>
            </a:r>
            <a:r>
              <a:rPr lang="ru-RU" b="1" dirty="0"/>
              <a:t>электронной биржи </a:t>
            </a:r>
            <a:r>
              <a:rPr lang="ru-RU" b="1" dirty="0" smtClean="0"/>
              <a:t>труда.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/>
              <a:t>Трудовые книжки</a:t>
            </a:r>
            <a:r>
              <a:rPr lang="ru-RU" dirty="0"/>
              <a:t> </a:t>
            </a:r>
            <a:r>
              <a:rPr lang="ru-RU" dirty="0" smtClean="0"/>
              <a:t>перевести </a:t>
            </a:r>
            <a:r>
              <a:rPr lang="ru-RU" dirty="0"/>
              <a:t>в электронный формат</a:t>
            </a:r>
            <a:r>
              <a:rPr lang="ru-RU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/>
              <a:t>Закон по электронной бирже труда</a:t>
            </a:r>
            <a:r>
              <a:rPr lang="ru-RU" dirty="0"/>
              <a:t> необходимо принять до 1 апреля 2018 года.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b="1" dirty="0"/>
              <a:t>Пенсионная система</a:t>
            </a:r>
            <a:r>
              <a:rPr lang="ru-RU" dirty="0"/>
              <a:t> теперь полностью привязана </a:t>
            </a:r>
            <a:r>
              <a:rPr lang="ru-RU" b="1" dirty="0"/>
              <a:t>к трудовому стажу</a:t>
            </a:r>
            <a:r>
              <a:rPr lang="ru-RU" dirty="0"/>
              <a:t>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 1 января 2018 года </a:t>
            </a:r>
            <a:r>
              <a:rPr lang="ru-RU" b="1" smtClean="0"/>
              <a:t>солидарные пенсии</a:t>
            </a:r>
            <a:r>
              <a:rPr lang="ru-RU" smtClean="0"/>
              <a:t> выросли </a:t>
            </a:r>
            <a:r>
              <a:rPr lang="ru-RU" b="1" smtClean="0"/>
              <a:t>на 8%</a:t>
            </a:r>
            <a:r>
              <a:rPr lang="ru-RU" smtClean="0"/>
              <a:t>.</a:t>
            </a:r>
          </a:p>
          <a:p>
            <a:pPr eaLnBrk="1" hangingPunct="1"/>
            <a:r>
              <a:rPr lang="ru-RU" smtClean="0"/>
              <a:t>Повышение </a:t>
            </a:r>
            <a:r>
              <a:rPr lang="ru-RU" b="1" smtClean="0"/>
              <a:t>пособий</a:t>
            </a:r>
            <a:r>
              <a:rPr lang="ru-RU" smtClean="0"/>
              <a:t> для инвалидов, семьям, потерявшим кормильца, воспитывающим детей-инвалидов, составило </a:t>
            </a:r>
            <a:r>
              <a:rPr lang="ru-RU" b="1" smtClean="0"/>
              <a:t>до 16%</a:t>
            </a:r>
            <a:r>
              <a:rPr lang="ru-RU" smtClean="0"/>
              <a:t>.</a:t>
            </a:r>
          </a:p>
          <a:p>
            <a:pPr eaLnBrk="1" hangingPunct="1"/>
            <a:r>
              <a:rPr lang="ru-RU" smtClean="0"/>
              <a:t>С 1 июля 2018 года </a:t>
            </a:r>
            <a:r>
              <a:rPr lang="ru-RU" b="1" smtClean="0"/>
              <a:t>базовая пенсия</a:t>
            </a:r>
            <a:r>
              <a:rPr lang="ru-RU" smtClean="0"/>
              <a:t> увеличится в среднем </a:t>
            </a:r>
            <a:r>
              <a:rPr lang="ru-RU" b="1" smtClean="0"/>
              <a:t>в 1,8 раза</a:t>
            </a:r>
            <a:r>
              <a:rPr lang="ru-RU" smtClean="0"/>
              <a:t> в зависимости от </a:t>
            </a:r>
            <a:r>
              <a:rPr lang="ru-RU" b="1" smtClean="0"/>
              <a:t>трудового стажа</a:t>
            </a:r>
            <a:r>
              <a:rPr lang="ru-RU" smtClean="0"/>
              <a:t>.</a:t>
            </a:r>
          </a:p>
          <a:p>
            <a:pPr eaLnBrk="1" hangingPunct="1"/>
            <a:r>
              <a:rPr lang="ru-RU" smtClean="0"/>
              <a:t>Для повышения престижа профессии учителя </a:t>
            </a:r>
            <a:r>
              <a:rPr lang="ru-RU" b="1" smtClean="0"/>
              <a:t>поручаю</a:t>
            </a:r>
            <a:r>
              <a:rPr lang="ru-RU" smtClean="0"/>
              <a:t> с    1 января 2018 года </a:t>
            </a:r>
            <a:r>
              <a:rPr lang="ru-RU" b="1" smtClean="0"/>
              <a:t>должностной оклад учителей</a:t>
            </a:r>
            <a:r>
              <a:rPr lang="ru-RU" smtClean="0"/>
              <a:t>, которые переходят </a:t>
            </a:r>
            <a:r>
              <a:rPr lang="ru-RU" b="1" smtClean="0"/>
              <a:t>на обновленное содержание</a:t>
            </a:r>
            <a:r>
              <a:rPr lang="ru-RU" smtClean="0"/>
              <a:t> учебного материала, </a:t>
            </a:r>
            <a:r>
              <a:rPr lang="ru-RU" b="1" smtClean="0"/>
              <a:t>увеличить на 30%</a:t>
            </a:r>
            <a:r>
              <a:rPr lang="ru-RU" smtClean="0"/>
              <a:t>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 2018 году ввести </a:t>
            </a:r>
            <a:r>
              <a:rPr lang="ru-RU" b="1" smtClean="0"/>
              <a:t>новую сетку категорий</a:t>
            </a:r>
            <a:r>
              <a:rPr lang="ru-RU" smtClean="0"/>
              <a:t> для учителей, учитывающую уровень квалификации с увеличением разрывов между категориями.Категории необходимо присваивать через </a:t>
            </a:r>
            <a:r>
              <a:rPr lang="ru-RU" b="1" smtClean="0"/>
              <a:t>национальный квалификационный тест</a:t>
            </a:r>
            <a:r>
              <a:rPr lang="ru-RU" smtClean="0"/>
              <a:t>, как это делается во всем мире. В результате в зависимости от подтвержденной квалификации в целом </a:t>
            </a:r>
            <a:r>
              <a:rPr lang="ru-RU" b="1" smtClean="0"/>
              <a:t>заработная плата учителей </a:t>
            </a:r>
            <a:r>
              <a:rPr lang="ru-RU" smtClean="0"/>
              <a:t>вырастет </a:t>
            </a:r>
            <a:r>
              <a:rPr lang="ru-RU" b="1" smtClean="0"/>
              <a:t>от 30 до 50%</a:t>
            </a:r>
            <a:r>
              <a:rPr lang="ru-RU" smtClean="0"/>
              <a:t>.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/>
              <a:t>Эффективное государственное управление.</a:t>
            </a:r>
            <a:endParaRPr lang="ru-RU" smtClean="0"/>
          </a:p>
        </p:txBody>
      </p:sp>
      <p:sp>
        <p:nvSpPr>
          <p:cNvPr id="4301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цифровизацию процессов</a:t>
            </a:r>
            <a:r>
              <a:rPr lang="ru-RU" smtClean="0"/>
              <a:t> получения бизнесом господдержки с ее оказанием по принципу </a:t>
            </a:r>
            <a:r>
              <a:rPr lang="ru-RU" b="1" smtClean="0"/>
              <a:t>«одного окна»</a:t>
            </a:r>
            <a:r>
              <a:rPr lang="ru-RU" smtClean="0"/>
              <a:t>.</a:t>
            </a:r>
          </a:p>
          <a:p>
            <a:pPr eaLnBrk="1" hangingPunct="1"/>
            <a:r>
              <a:rPr lang="ru-RU" smtClean="0"/>
              <a:t>внедрение </a:t>
            </a:r>
            <a:r>
              <a:rPr lang="ru-RU" b="1" smtClean="0"/>
              <a:t>новой системы оплаты труда госслужащих</a:t>
            </a:r>
            <a:r>
              <a:rPr lang="ru-RU" smtClean="0"/>
              <a:t> на основе </a:t>
            </a:r>
            <a:r>
              <a:rPr lang="ru-RU" b="1" smtClean="0"/>
              <a:t>факторно-балльной шкалы</a:t>
            </a:r>
            <a:r>
              <a:rPr lang="ru-RU" smtClean="0"/>
              <a:t>.</a:t>
            </a:r>
          </a:p>
          <a:p>
            <a:pPr eaLnBrk="1" hangingPunct="1"/>
            <a:r>
              <a:rPr lang="ru-RU" smtClean="0"/>
              <a:t>развитие</a:t>
            </a:r>
            <a:r>
              <a:rPr lang="ru-RU" b="1" smtClean="0"/>
              <a:t> въездного и внутреннего туризма.</a:t>
            </a:r>
          </a:p>
          <a:p>
            <a:pPr eaLnBrk="1" hangingPunct="1"/>
            <a:r>
              <a:rPr lang="ru-RU" smtClean="0"/>
              <a:t>Внедряя новые технологии, государству и компаниям следует обеспечивать </a:t>
            </a:r>
            <a:r>
              <a:rPr lang="ru-RU" b="1" smtClean="0"/>
              <a:t>надежную защиту</a:t>
            </a:r>
            <a:r>
              <a:rPr lang="ru-RU" smtClean="0"/>
              <a:t> своих </a:t>
            </a:r>
            <a:r>
              <a:rPr lang="ru-RU" b="1" smtClean="0"/>
              <a:t>информационных систем и устройств</a:t>
            </a:r>
            <a:r>
              <a:rPr lang="ru-RU" smtClean="0"/>
              <a:t>.</a:t>
            </a:r>
          </a:p>
          <a:p>
            <a:pPr eaLnBrk="1" hangingPunct="1"/>
            <a:r>
              <a:rPr lang="ru-RU" b="1" smtClean="0"/>
              <a:t>Кибербезопасности</a:t>
            </a:r>
            <a:r>
              <a:rPr lang="ru-RU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4035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4413" y="706438"/>
            <a:ext cx="9413875" cy="554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/>
              <a:t>Борьба с коррупцией и верховенство закона.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4505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 3 последних года осуждено за коррупцию </a:t>
            </a:r>
            <a:r>
              <a:rPr lang="ru-RU" b="1" smtClean="0"/>
              <a:t>более 2,5 тысячи лиц</a:t>
            </a:r>
            <a:r>
              <a:rPr lang="ru-RU" smtClean="0"/>
              <a:t>, включая топ-чиновников и руководителей госкомпаний.</a:t>
            </a:r>
          </a:p>
          <a:p>
            <a:pPr eaLnBrk="1" hangingPunct="1"/>
            <a:r>
              <a:rPr lang="ru-RU" smtClean="0"/>
              <a:t>Важной является </a:t>
            </a:r>
            <a:r>
              <a:rPr lang="ru-RU" b="1" smtClean="0"/>
              <a:t>цифровизация процессов в госорганах</a:t>
            </a:r>
            <a:r>
              <a:rPr lang="ru-RU" smtClean="0"/>
              <a:t>, включая их взаимодействие с населением и бизнесом.</a:t>
            </a:r>
          </a:p>
          <a:p>
            <a:pPr eaLnBrk="1" hangingPunct="1"/>
            <a:r>
              <a:rPr lang="ru-RU" smtClean="0"/>
              <a:t>Расширены </a:t>
            </a:r>
            <a:r>
              <a:rPr lang="ru-RU" b="1" smtClean="0"/>
              <a:t>права адвокатов</a:t>
            </a:r>
            <a:r>
              <a:rPr lang="ru-RU" smtClean="0"/>
              <a:t>, а также </a:t>
            </a:r>
            <a:r>
              <a:rPr lang="ru-RU" b="1" smtClean="0"/>
              <a:t>судебный контроль на досудебной стадии</a:t>
            </a:r>
            <a:r>
              <a:rPr lang="ru-RU" smtClean="0"/>
              <a:t>.</a:t>
            </a:r>
          </a:p>
          <a:p>
            <a:pPr eaLnBrk="1" hangingPunct="1"/>
            <a:r>
              <a:rPr lang="ru-RU" b="1" smtClean="0"/>
              <a:t>Разграничены полномочия</a:t>
            </a:r>
            <a:r>
              <a:rPr lang="ru-RU" smtClean="0"/>
              <a:t> и </a:t>
            </a:r>
            <a:r>
              <a:rPr lang="ru-RU" b="1" smtClean="0"/>
              <a:t>зоны ответственности</a:t>
            </a:r>
            <a:r>
              <a:rPr lang="ru-RU" smtClean="0"/>
              <a:t> правоохранительных органов.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6083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2888" y="223838"/>
            <a:ext cx="6235700" cy="640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/>
              <a:t>«Умные города» для «умной нации».</a:t>
            </a:r>
            <a:endParaRPr lang="ru-RU" smtClean="0"/>
          </a:p>
        </p:txBody>
      </p:sp>
      <p:sp>
        <p:nvSpPr>
          <p:cNvPr id="4710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2018 год – год </a:t>
            </a:r>
            <a:r>
              <a:rPr lang="ru-RU" b="1" smtClean="0"/>
              <a:t>20-летнего юбилея нашей столицы – Астаны</a:t>
            </a:r>
            <a:r>
              <a:rPr lang="ru-RU" smtClean="0"/>
              <a:t>.</a:t>
            </a:r>
          </a:p>
          <a:p>
            <a:pPr eaLnBrk="1" hangingPunct="1"/>
            <a:r>
              <a:rPr lang="ru-RU" smtClean="0"/>
              <a:t>Нужно комплексно внедрять управление городской средой на основе </a:t>
            </a:r>
            <a:r>
              <a:rPr lang="ru-RU" b="1" smtClean="0"/>
              <a:t>концепции «Смарт Сити»</a:t>
            </a:r>
            <a:r>
              <a:rPr lang="ru-RU" smtClean="0"/>
              <a:t> и развития компетенций людей, переселяющихся в город.</a:t>
            </a:r>
          </a:p>
          <a:p>
            <a:pPr eaLnBrk="1" hangingPunct="1"/>
            <a:r>
              <a:rPr lang="ru-RU" b="1" smtClean="0"/>
              <a:t>«Умные города»</a:t>
            </a:r>
            <a:r>
              <a:rPr lang="ru-RU" smtClean="0"/>
              <a:t> станут </a:t>
            </a:r>
            <a:r>
              <a:rPr lang="ru-RU" b="1" smtClean="0"/>
              <a:t>локомотивами регионального развития</a:t>
            </a:r>
            <a:r>
              <a:rPr lang="ru-RU" smtClean="0"/>
              <a:t>, распространения инноваций и повышения качества жизни на всей территории страны.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813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8131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8775" y="212725"/>
            <a:ext cx="8515350" cy="638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Литература </a:t>
            </a:r>
          </a:p>
        </p:txBody>
      </p:sp>
      <p:sp>
        <p:nvSpPr>
          <p:cNvPr id="4915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>
                <a:hlinkClick r:id="rId2"/>
              </a:rPr>
              <a:t>http://www.akorda.kz/</a:t>
            </a:r>
            <a:endParaRPr lang="ru-RU" smtClean="0"/>
          </a:p>
          <a:p>
            <a:pPr eaLnBrk="1" hangingPunct="1"/>
            <a:r>
              <a:rPr lang="en-GB" smtClean="0">
                <a:hlinkClick r:id="rId3"/>
              </a:rPr>
              <a:t>http://www.forbes.ru</a:t>
            </a:r>
            <a:endParaRPr lang="ru-RU" smtClean="0"/>
          </a:p>
          <a:p>
            <a:pPr eaLnBrk="1" hangingPunct="1"/>
            <a:r>
              <a:rPr lang="en-GB" smtClean="0">
                <a:hlinkClick r:id="rId4"/>
              </a:rPr>
              <a:t>https://postnauka.ru</a:t>
            </a:r>
            <a:endParaRPr lang="ru-RU" smtClean="0"/>
          </a:p>
          <a:p>
            <a:pPr eaLnBrk="1" hangingPunct="1"/>
            <a:r>
              <a:rPr lang="en-GB" smtClean="0">
                <a:hlinkClick r:id="rId5"/>
              </a:rPr>
              <a:t>https://ru.wikipedia.org</a:t>
            </a:r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321</TotalTime>
  <Words>892</Words>
  <Application>Microsoft Office PowerPoint</Application>
  <PresentationFormat>Произвольный</PresentationFormat>
  <Paragraphs>105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30</vt:i4>
      </vt:variant>
    </vt:vector>
  </HeadingPairs>
  <TitlesOfParts>
    <vt:vector size="38" baseType="lpstr">
      <vt:lpstr>Arial</vt:lpstr>
      <vt:lpstr>Century Gothic</vt:lpstr>
      <vt:lpstr>Wingdings 3</vt:lpstr>
      <vt:lpstr>Calibri</vt:lpstr>
      <vt:lpstr>Ион</vt:lpstr>
      <vt:lpstr>Ион</vt:lpstr>
      <vt:lpstr>Ион</vt:lpstr>
      <vt:lpstr>Ион</vt:lpstr>
      <vt:lpstr>Послание Президента Республики Казахстан  Н. Назарбаева народу Казахстана. </vt:lpstr>
      <vt:lpstr>«Новые возможности развития  в условиях  четвертой промышленной революции»</vt:lpstr>
      <vt:lpstr>Четвёртая промышленная революция</vt:lpstr>
      <vt:lpstr>Слайд 4</vt:lpstr>
      <vt:lpstr>Состоит из 10 задач  </vt:lpstr>
      <vt:lpstr>Индустриализация флагман внедрения новых технологий. </vt:lpstr>
      <vt:lpstr>Слайд 7</vt:lpstr>
      <vt:lpstr>Дальнейшее развитие ресурсного потенциала. </vt:lpstr>
      <vt:lpstr>Слайд 9</vt:lpstr>
      <vt:lpstr>«Умные технологии» – шанс для рывка в развитии агропромышленного комплекса.</vt:lpstr>
      <vt:lpstr>Слайд 11</vt:lpstr>
      <vt:lpstr>Повышение эффективности транспортно-логистической инфраструктуры.</vt:lpstr>
      <vt:lpstr>Слайд 13</vt:lpstr>
      <vt:lpstr>Внедрение современных технологий в строительстве и коммунальном секторе. </vt:lpstr>
      <vt:lpstr>Слайд 15</vt:lpstr>
      <vt:lpstr>«Перезагрузка» финансового сектора.</vt:lpstr>
      <vt:lpstr>Слайд 17</vt:lpstr>
      <vt:lpstr>Человеческий капитал – основа модернизации. </vt:lpstr>
      <vt:lpstr>Слайд 19</vt:lpstr>
      <vt:lpstr>Слайд 20</vt:lpstr>
      <vt:lpstr>Слайд 21</vt:lpstr>
      <vt:lpstr>Слайд 22</vt:lpstr>
      <vt:lpstr>Слайд 23</vt:lpstr>
      <vt:lpstr>Эффективное государственное управление.</vt:lpstr>
      <vt:lpstr>Слайд 25</vt:lpstr>
      <vt:lpstr>Борьба с коррупцией и верховенство закона. </vt:lpstr>
      <vt:lpstr>Слайд 27</vt:lpstr>
      <vt:lpstr>«Умные города» для «умной нации».</vt:lpstr>
      <vt:lpstr>Слайд 29</vt:lpstr>
      <vt:lpstr>Литература </vt:lpstr>
    </vt:vector>
  </TitlesOfParts>
  <Company>kapibara13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Послание Президента Республики Казахстан  Н. Назарбаева народу Казахстана. </dc:title>
  <dc:creator>Beisenbecov Miras</dc:creator>
  <cp:keywords>Poslanie 2018</cp:keywords>
  <cp:lastModifiedBy>История</cp:lastModifiedBy>
  <cp:revision>27</cp:revision>
  <dcterms:created xsi:type="dcterms:W3CDTF">2018-01-10T15:15:43Z</dcterms:created>
  <dcterms:modified xsi:type="dcterms:W3CDTF">2018-01-11T06:18:55Z</dcterms:modified>
</cp:coreProperties>
</file>